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9"/>
  </p:notesMasterIdLst>
  <p:handoutMasterIdLst>
    <p:handoutMasterId r:id="rId20"/>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2" r:id="rId17"/>
    <p:sldId id="413" r:id="rId18"/>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 id="404"/>
            <p14:sldId id="406"/>
            <p14:sldId id="409"/>
            <p14:sldId id="399"/>
            <p14:sldId id="410"/>
            <p14:sldId id="411"/>
            <p14:sldId id="407"/>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969696"/>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7" autoAdjust="0"/>
    <p:restoredTop sz="89317" autoAdjust="0"/>
  </p:normalViewPr>
  <p:slideViewPr>
    <p:cSldViewPr snapToGrid="0">
      <p:cViewPr varScale="1">
        <p:scale>
          <a:sx n="142" d="100"/>
          <a:sy n="142" d="100"/>
        </p:scale>
        <p:origin x="376" y="1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extLst>
            <c:ext xmlns:c16="http://schemas.microsoft.com/office/drawing/2014/chart" uri="{C3380CC4-5D6E-409C-BE32-E72D297353CC}">
              <c16:uniqueId val="{00000000-62BA-E14B-9B4B-7AFDBCB25263}"/>
            </c:ext>
          </c:extLst>
        </c:ser>
        <c:dLbls>
          <c:showLegendKey val="0"/>
          <c:showVal val="0"/>
          <c:showCatName val="0"/>
          <c:showSerName val="0"/>
          <c:showPercent val="0"/>
          <c:showBubbleSize val="0"/>
        </c:dLbls>
        <c:gapWidth val="300"/>
        <c:axId val="1770017392"/>
        <c:axId val="1770016304"/>
      </c:barChart>
      <c:catAx>
        <c:axId val="1770017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0016304"/>
        <c:crosses val="autoZero"/>
        <c:auto val="1"/>
        <c:lblAlgn val="ctr"/>
        <c:lblOffset val="100"/>
        <c:noMultiLvlLbl val="0"/>
      </c:catAx>
      <c:valAx>
        <c:axId val="177001630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70017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2019/8/7</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2.png"/><Relationship Id="rId1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D8C0B001-A0D6-A14F-A918-6EE4BF3F64D0}"/>
              </a:ext>
            </a:extLst>
          </p:cNvPr>
          <p:cNvSpPr txBox="1"/>
          <p:nvPr/>
        </p:nvSpPr>
        <p:spPr>
          <a:xfrm>
            <a:off x="203892" y="2838078"/>
            <a:ext cx="808818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吸引された空気が気泡となり充填に影響を与える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a16="http://schemas.microsoft.com/office/drawing/2014/main" id="{F75BD82B-1F2C-8D48-ABC6-4DCF09391D73}"/>
              </a:ext>
            </a:extLst>
          </p:cNvPr>
          <p:cNvSpPr/>
          <p:nvPr/>
        </p:nvSpPr>
        <p:spPr>
          <a:xfrm rot="16200000">
            <a:off x="474250" y="5586489"/>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1025548" y="5684372"/>
            <a:ext cx="78377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a:t>
            </a:r>
            <a:r>
              <a:rPr lang="ja-JP" altLang="en-US" sz="2400">
                <a:solidFill>
                  <a:srgbClr val="FF0000"/>
                </a:solidFill>
                <a:latin typeface="Meiryo" panose="020B0604030504040204" pitchFamily="34" charset="-128"/>
                <a:ea typeface="Meiryo" panose="020B0604030504040204" pitchFamily="34" charset="-128"/>
              </a:rPr>
              <a:t>結果を得た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a16="http://schemas.microsoft.com/office/drawing/2014/main"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a16="http://schemas.microsoft.com/office/drawing/2014/main"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a16="http://schemas.microsoft.com/office/drawing/2014/main"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3" name="正方形/長方形 32">
            <a:extLst>
              <a:ext uri="{FF2B5EF4-FFF2-40B4-BE49-F238E27FC236}">
                <a16:creationId xmlns:a16="http://schemas.microsoft.com/office/drawing/2014/main"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 </a:t>
            </a:r>
            <a:r>
              <a:rPr kumimoji="1" lang="en-US" altLang="ja-JP" dirty="0"/>
              <a:t>– </a:t>
            </a:r>
            <a:r>
              <a:rPr kumimoji="1" lang="ja-JP" altLang="en-US" dirty="0"/>
              <a:t>解析モデル</a:t>
            </a:r>
          </a:p>
        </p:txBody>
      </p:sp>
      <p:sp>
        <p:nvSpPr>
          <p:cNvPr id="6" name="テキスト ボックス 5">
            <a:extLst>
              <a:ext uri="{FF2B5EF4-FFF2-40B4-BE49-F238E27FC236}">
                <a16:creationId xmlns:a16="http://schemas.microsoft.com/office/drawing/2014/main"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a16="http://schemas.microsoft.com/office/drawing/2014/main"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テキスト ボックス 39">
            <a:extLst>
              <a:ext uri="{FF2B5EF4-FFF2-40B4-BE49-F238E27FC236}">
                <a16:creationId xmlns:a16="http://schemas.microsoft.com/office/drawing/2014/main"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 </a:t>
            </a:r>
            <a:r>
              <a:rPr kumimoji="1" lang="en-US" altLang="ja-JP" dirty="0"/>
              <a:t>– </a:t>
            </a:r>
            <a:r>
              <a:rPr lang="ja-JP" altLang="en-US" dirty="0"/>
              <a:t>境界</a:t>
            </a:r>
            <a:r>
              <a:rPr kumimoji="1" lang="ja-JP" altLang="en-US" dirty="0"/>
              <a:t>条件</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r>
              <a:rPr lang="ja-JP" altLang="en-US" dirty="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a16="http://schemas.microsoft.com/office/drawing/2014/main"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a:t>下杵の降下速度と充填量の関係</a:t>
            </a:r>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約</a:t>
            </a:r>
            <a:r>
              <a:rPr lang="en-US" altLang="ja-JP" sz="2000" dirty="0">
                <a:latin typeface="メイリオ" panose="020B0604030504040204" pitchFamily="50" charset="-128"/>
                <a:ea typeface="メイリオ" panose="020B0604030504040204" pitchFamily="50" charset="-128"/>
              </a:rPr>
              <a:t>500</a:t>
            </a:r>
          </a:p>
        </p:txBody>
      </p:sp>
      <p:sp>
        <p:nvSpPr>
          <p:cNvPr id="25" name="テキスト ボックス 24">
            <a:extLst>
              <a:ext uri="{FF2B5EF4-FFF2-40B4-BE49-F238E27FC236}">
                <a16:creationId xmlns:a16="http://schemas.microsoft.com/office/drawing/2014/main"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p>
        </p:txBody>
      </p:sp>
    </p:spTree>
    <p:extLst>
      <p:ext uri="{BB962C8B-B14F-4D97-AF65-F5344CB8AC3E}">
        <p14:creationId xmlns:p14="http://schemas.microsoft.com/office/powerpoint/2010/main" val="155031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効果。作用原理の解明が求められている。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下杵と粉末の間に負圧が発生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a16="http://schemas.microsoft.com/office/drawing/2014/main"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r>
              <a:rPr lang="en-US" altLang="ja-JP" sz="1050" baseline="30000" dirty="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a16="http://schemas.microsoft.com/office/drawing/2014/main"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粉末を型に入れ圧縮することにより成形する技術。幅広い分野の製品に応用されている。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0" name="正方形/長方形 29">
            <a:extLst>
              <a:ext uri="{FF2B5EF4-FFF2-40B4-BE49-F238E27FC236}">
                <a16:creationId xmlns:a16="http://schemas.microsoft.com/office/drawing/2014/main"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a:p>
            <a:r>
              <a:rPr lang="en-US" altLang="ja-JP" sz="800" dirty="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http://www.hata-iw.co.jp/technology/index.html</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a:t>研究背景・目的</a:t>
            </a:r>
            <a:endParaRPr kumimoji="1" lang="ja-JP" altLang="en-US" dirty="0"/>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作用ならば、</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下杵の降下速度が大きいほど充填効率は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上昇する。しかし、これ</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は実現象と矛盾</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する。より複雑な作用原理が存在している。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974C79EA-8A63-4D4B-8A89-C03D922E2A75}"/>
              </a:ext>
            </a:extLst>
          </p:cNvPr>
          <p:cNvSpPr/>
          <p:nvPr/>
        </p:nvSpPr>
        <p:spPr>
          <a:xfrm>
            <a:off x="564545" y="189622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・流動状態が観察しにくい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a:t>
            </a:r>
            <a:r>
              <a:rPr lang="ja-JP" altLang="en-US" sz="140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力の大きさ、由来がわ</a:t>
            </a:r>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a16="http://schemas.microsoft.com/office/drawing/2014/main"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原理を明らかにするために、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及び空気の動きを</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id="{974C79EA-8A63-4D4B-8A89-C03D922E2A75}"/>
              </a:ext>
            </a:extLst>
          </p:cNvPr>
          <p:cNvSpPr/>
          <p:nvPr/>
        </p:nvSpPr>
        <p:spPr>
          <a:xfrm>
            <a:off x="564545" y="244286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a:latin typeface="Arial" panose="020B0604020202020204" pitchFamily="34" charset="0"/>
                <a:ea typeface="メイリオ" panose="020B0604030504040204" pitchFamily="50" charset="-128"/>
                <a:cs typeface="Arial" panose="020B0604020202020204" pitchFamily="34" charset="0"/>
              </a:rPr>
              <a:t>200, 300, …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6</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500 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700 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a16="http://schemas.microsoft.com/office/drawing/2014/main" id="{2593B1A0-6823-834D-BB53-4E3E518EA3D6}"/>
              </a:ext>
            </a:extLst>
          </p:cNvPr>
          <p:cNvSpPr txBox="1"/>
          <p:nvPr/>
        </p:nvSpPr>
        <p:spPr>
          <a:xfrm>
            <a:off x="618566" y="4669895"/>
            <a:ext cx="824388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・下杵の降下</a:t>
            </a:r>
            <a:r>
              <a:rPr lang="ja-JP" altLang="en-US" sz="2400">
                <a:latin typeface="メイリオ" panose="020B0604030504040204" pitchFamily="50" charset="-128"/>
                <a:ea typeface="メイリオ" panose="020B0604030504040204" pitchFamily="50" charset="-128"/>
              </a:rPr>
              <a:t>によって、</a:t>
            </a:r>
            <a:r>
              <a:rPr lang="ja-JP" altLang="en-US" sz="2400" dirty="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id="{2593B1A0-6823-834D-BB53-4E3E518EA3D6}"/>
              </a:ext>
            </a:extLst>
          </p:cNvPr>
          <p:cNvSpPr txBox="1"/>
          <p:nvPr/>
        </p:nvSpPr>
        <p:spPr>
          <a:xfrm>
            <a:off x="618566" y="5220647"/>
            <a:ext cx="82334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a:t>
            </a:r>
            <a:r>
              <a:rPr lang="ja-JP" altLang="en-US" sz="2400">
                <a:latin typeface="メイリオ" panose="020B0604030504040204" pitchFamily="50" charset="-128"/>
                <a:ea typeface="メイリオ" panose="020B0604030504040204" pitchFamily="50" charset="-128"/>
              </a:rPr>
              <a:t>降下速度が異なると、粒子の流入の様子も異なる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41AE1FCB-59B6-A54C-B7A9-185B2D898408}"/>
              </a:ext>
            </a:extLst>
          </p:cNvPr>
          <p:cNvSpPr txBox="1"/>
          <p:nvPr/>
        </p:nvSpPr>
        <p:spPr>
          <a:xfrm>
            <a:off x="4968241" y="3116138"/>
            <a:ext cx="4063999" cy="830997"/>
          </a:xfrm>
          <a:prstGeom prst="rect">
            <a:avLst/>
          </a:prstGeom>
          <a:noFill/>
        </p:spPr>
        <p:txBody>
          <a:bodyPr wrap="square" rtlCol="0">
            <a:spAutoFit/>
          </a:bodyPr>
          <a:lstStyle/>
          <a:p>
            <a:r>
              <a:rPr lang="ja-JP" altLang="en-US" sz="2400"/>
              <a:t>流入路の太さは下杵の降下速度に反比例</a:t>
            </a:r>
            <a:endParaRPr lang="en-US" altLang="ja-JP" sz="2400" dirty="0"/>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1513653" y="418301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4535585" y="4600331"/>
            <a:ext cx="544416" cy="24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080001" y="4369498"/>
            <a:ext cx="3650164" cy="461665"/>
          </a:xfrm>
          <a:prstGeom prst="rect">
            <a:avLst/>
          </a:prstGeom>
          <a:noFill/>
        </p:spPr>
        <p:txBody>
          <a:bodyPr wrap="square" rtlCol="0">
            <a:spAutoFit/>
          </a:bodyPr>
          <a:lstStyle/>
          <a:p>
            <a:r>
              <a:rPr kumimoji="1" lang="ja-JP" altLang="en-US" sz="2400"/>
              <a:t>充填量に明確な差</a:t>
            </a:r>
            <a:r>
              <a:rPr kumimoji="1" lang="ja-JP" altLang="en-US" sz="2400" dirty="0"/>
              <a:t>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a:t>下杵の降下速度に比例して</a:t>
            </a:r>
            <a:r>
              <a:rPr lang="ja-JP" altLang="en-US" sz="2400"/>
              <a:t>、粒子が多く流入</a:t>
            </a:r>
            <a:endParaRPr lang="en-US" altLang="ja-JP" sz="2400" dirty="0"/>
          </a:p>
        </p:txBody>
      </p:sp>
      <p:pic>
        <p:nvPicPr>
          <p:cNvPr id="24" name="図 23">
            <a:extLst>
              <a:ext uri="{FF2B5EF4-FFF2-40B4-BE49-F238E27FC236}">
                <a16:creationId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id="{6718002E-D15B-CB49-9814-8C51E2BF89C3}"/>
              </a:ext>
            </a:extLst>
          </p:cNvPr>
          <p:cNvSpPr/>
          <p:nvPr/>
        </p:nvSpPr>
        <p:spPr>
          <a:xfrm>
            <a:off x="1446284" y="3147001"/>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E1985C01-FDED-5247-BE0E-63F8FECF6E98}"/>
              </a:ext>
            </a:extLst>
          </p:cNvPr>
          <p:cNvCxnSpPr>
            <a:cxnSpLocks/>
            <a:endCxn id="31" idx="6"/>
          </p:cNvCxnSpPr>
          <p:nvPr/>
        </p:nvCxnSpPr>
        <p:spPr>
          <a:xfrm flipH="1">
            <a:off x="4431424" y="3141718"/>
            <a:ext cx="536817" cy="38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593B1A0-6823-834D-BB53-4E3E518EA3D6}"/>
              </a:ext>
            </a:extLst>
          </p:cNvPr>
          <p:cNvSpPr txBox="1"/>
          <p:nvPr/>
        </p:nvSpPr>
        <p:spPr>
          <a:xfrm>
            <a:off x="4968241" y="2560564"/>
            <a:ext cx="4063999" cy="461665"/>
          </a:xfrm>
          <a:prstGeom prst="rect">
            <a:avLst/>
          </a:prstGeom>
          <a:noFill/>
        </p:spPr>
        <p:txBody>
          <a:bodyPr wrap="square" rtlCol="0">
            <a:spAutoFit/>
          </a:bodyPr>
          <a:lstStyle/>
          <a:p>
            <a:r>
              <a:rPr lang="ja-JP" altLang="en-US" sz="2400"/>
              <a:t>粒子は中心部分で流入</a:t>
            </a:r>
            <a:endParaRPr lang="en-US" altLang="ja-JP" sz="2400" dirty="0"/>
          </a:p>
        </p:txBody>
      </p:sp>
      <p:sp>
        <p:nvSpPr>
          <p:cNvPr id="42" name="テキスト ボックス 41"/>
          <p:cNvSpPr txBox="1"/>
          <p:nvPr/>
        </p:nvSpPr>
        <p:spPr>
          <a:xfrm>
            <a:off x="4449893" y="5097988"/>
            <a:ext cx="4280272"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pic>
        <p:nvPicPr>
          <p:cNvPr id="4" name="図 3">
            <a:extLst>
              <a:ext uri="{FF2B5EF4-FFF2-40B4-BE49-F238E27FC236}">
                <a16:creationId xmlns:a16="http://schemas.microsoft.com/office/drawing/2014/main" id="{E3D0B322-9C8B-D248-AE8B-9E127BA0A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894" y="1856034"/>
            <a:ext cx="4280271" cy="3210203"/>
          </a:xfrm>
          <a:prstGeom prst="rect">
            <a:avLst/>
          </a:prstGeom>
        </p:spPr>
      </p:pic>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07719" cy="315578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a16="http://schemas.microsoft.com/office/drawing/2014/main"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下杵降下の瞬間</a:t>
            </a:r>
            <a:r>
              <a:rPr lang="ja-JP" altLang="en-US">
                <a:solidFill>
                  <a:srgbClr val="FF0000"/>
                </a:solidFill>
                <a:latin typeface="メイリオ" panose="020B0604030504040204" pitchFamily="50" charset="-128"/>
                <a:ea typeface="メイリオ" panose="020B0604030504040204" pitchFamily="50" charset="-128"/>
              </a:rPr>
              <a:t>の作用</a:t>
            </a:r>
            <a:r>
              <a:rPr lang="ja-JP" altLang="en-US">
                <a:latin typeface="メイリオ" panose="020B0604030504040204" pitchFamily="50" charset="-128"/>
                <a:ea typeface="メイリオ" panose="020B0604030504040204" pitchFamily="50" charset="-128"/>
              </a:rPr>
              <a:t>がフラックスを高める。</a:t>
            </a:r>
            <a:endParaRPr lang="en-US" altLang="ja-JP" dirty="0">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作用の強さは下杵の降下速度に比例する。</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① 下杵の降下初期に高いフラックス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初期</a:t>
            </a:r>
            <a:r>
              <a:rPr lang="ja-JP" altLang="en-US" dirty="0">
                <a:latin typeface="メイリオ" panose="020B0604030504040204" pitchFamily="50" charset="-128"/>
                <a:ea typeface="メイリオ" panose="020B0604030504040204" pitchFamily="50" charset="-128"/>
              </a:rPr>
              <a:t>に</a:t>
            </a:r>
            <a:r>
              <a:rPr lang="ja-JP" altLang="en-US">
                <a:latin typeface="メイリオ" panose="020B0604030504040204" pitchFamily="50" charset="-128"/>
                <a:ea typeface="メイリオ" panose="020B0604030504040204" pitchFamily="50" charset="-128"/>
              </a:rPr>
              <a:t>高くなったフラックスは一度落ち着いた後、</a:t>
            </a:r>
            <a:r>
              <a:rPr lang="ja-JP" altLang="en-US" dirty="0">
                <a:latin typeface="メイリオ" panose="020B0604030504040204" pitchFamily="50" charset="-128"/>
                <a:ea typeface="メイリオ" panose="020B0604030504040204" pitchFamily="50" charset="-128"/>
              </a:rPr>
              <a:t>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上昇</a:t>
            </a:r>
            <a:r>
              <a:rPr lang="ja-JP" altLang="en-US">
                <a:latin typeface="メイリオ" panose="020B0604030504040204" pitchFamily="50" charset="-128"/>
                <a:ea typeface="メイリオ" panose="020B0604030504040204" pitchFamily="50" charset="-128"/>
              </a:rPr>
              <a:t>のタイミングがケースに</a:t>
            </a:r>
            <a:r>
              <a:rPr lang="ja-JP" altLang="en-US" dirty="0">
                <a:latin typeface="メイリオ" panose="020B0604030504040204" pitchFamily="50" charset="-128"/>
                <a:ea typeface="メイリオ" panose="020B0604030504040204" pitchFamily="50" charset="-128"/>
              </a:rPr>
              <a:t>よって異なる。</a:t>
            </a:r>
            <a:endParaRPr lang="en-US" altLang="ja-JP"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 </a:t>
            </a:r>
            <a:r>
              <a:rPr lang="ja-JP" altLang="en-US" sz="2200">
                <a:latin typeface="メイリオ" panose="020B0604030504040204" pitchFamily="50" charset="-128"/>
                <a:ea typeface="メイリオ" panose="020B0604030504040204" pitchFamily="50" charset="-128"/>
              </a:rPr>
              <a:t>充填の終盤に</a:t>
            </a:r>
            <a:r>
              <a:rPr lang="ja-JP" altLang="en-US" sz="2200" dirty="0">
                <a:latin typeface="メイリオ" panose="020B0604030504040204" pitchFamily="50" charset="-128"/>
                <a:ea typeface="メイリオ" panose="020B0604030504040204" pitchFamily="50" charset="-128"/>
              </a:rPr>
              <a:t>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a:t>粒子フラックスの時間変化</a:t>
            </a:r>
          </a:p>
        </p:txBody>
      </p:sp>
      <p:sp>
        <p:nvSpPr>
          <p:cNvPr id="31" name="正方形/長方形 30">
            <a:extLst>
              <a:ext uri="{FF2B5EF4-FFF2-40B4-BE49-F238E27FC236}">
                <a16:creationId xmlns:a16="http://schemas.microsoft.com/office/drawing/2014/main"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086" y="845450"/>
            <a:ext cx="2774750" cy="208106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・流体抗力、圧力勾配による力が主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19"/>
            <a:ext cx="4137166" cy="4061081"/>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201" y="1476376"/>
            <a:ext cx="4141448" cy="4103366"/>
          </a:xfrm>
          <a:prstGeom prst="rect">
            <a:avLst/>
          </a:prstGeom>
        </p:spPr>
      </p:pic>
      <p:sp>
        <p:nvSpPr>
          <p:cNvPr id="13" name="角丸四角形 12">
            <a:extLst>
              <a:ext uri="{FF2B5EF4-FFF2-40B4-BE49-F238E27FC236}">
                <a16:creationId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a:latin typeface="メイリオ" panose="020B0604030504040204" pitchFamily="50" charset="-128"/>
                <a:ea typeface="メイリオ" panose="020B0604030504040204" pitchFamily="50" charset="-128"/>
              </a:rPr>
              <a:t> 下杵降下初期の高いフラックス</a:t>
            </a:r>
          </a:p>
        </p:txBody>
      </p:sp>
      <p:sp>
        <p:nvSpPr>
          <p:cNvPr id="15" name="テキスト ボックス 14"/>
          <p:cNvSpPr txBox="1"/>
          <p:nvPr/>
        </p:nvSpPr>
        <p:spPr>
          <a:xfrm>
            <a:off x="1278082" y="1023201"/>
            <a:ext cx="3705689"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粒子</a:t>
            </a:r>
            <a:r>
              <a:rPr kumimoji="1" lang="ja-JP" altLang="en-US" dirty="0">
                <a:latin typeface="メイリオ" panose="020B0604030504040204" pitchFamily="50" charset="-128"/>
                <a:ea typeface="メイリオ" panose="020B0604030504040204" pitchFamily="50" charset="-128"/>
              </a:rPr>
              <a:t>に加わる力</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1286" y="888015"/>
            <a:ext cx="2774750" cy="2081062"/>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461252" y="5582411"/>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1012550" y="5710774"/>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吸引された空気が気泡となり充填に影響を与える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523322" y="538097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粒子が一気に流入</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38949</TotalTime>
  <Words>1552</Words>
  <Application>Microsoft Macintosh PowerPoint</Application>
  <PresentationFormat>画面に合わせる (4:3)</PresentationFormat>
  <Paragraphs>215</Paragraphs>
  <Slides>15</Slides>
  <Notes>11</Notes>
  <HiddenSlides>5</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15</vt:i4>
      </vt:variant>
    </vt:vector>
  </HeadingPairs>
  <TitlesOfParts>
    <vt:vector size="30" baseType="lpstr">
      <vt:lpstr>ＭＳ Ｐゴシック</vt:lpstr>
      <vt:lpstr>Segoe UI</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Times New Roman</vt:lpstr>
      <vt:lpstr>1_デザインの設定</vt:lpstr>
      <vt:lpstr>デザインの設定</vt:lpstr>
      <vt:lpstr>3_デザインの設定</vt:lpstr>
      <vt:lpstr>PowerPoint プレゼンテーション</vt:lpstr>
      <vt:lpstr>研究背景</vt:lpstr>
      <vt:lpstr>研究背景・目的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4474</cp:revision>
  <dcterms:created xsi:type="dcterms:W3CDTF">2018-11-05T05:45:49Z</dcterms:created>
  <dcterms:modified xsi:type="dcterms:W3CDTF">2019-08-07T01:04:43Z</dcterms:modified>
</cp:coreProperties>
</file>